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40" d="100"/>
          <a:sy n="40" d="100"/>
        </p:scale>
        <p:origin x="60" y="3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r>
              <a:rPr lang="en-US"/>
              <a:t>github.com/Runada1x/coursera-stuff</a:t>
            </a:r>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r>
              <a:rPr lang="en-US"/>
              <a:t>github.com/Runada1x/coursera-stuff</a:t>
            </a:r>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r>
              <a:rPr lang="en-US"/>
              <a:t>github.com/Runada1x/coursera-stuff</a:t>
            </a:r>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r>
              <a:rPr lang="en-US"/>
              <a:t>github.com/Runada1x/coursera-stuff</a:t>
            </a:r>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r>
              <a:rPr lang="en-US"/>
              <a:t>github.com/Runada1x/coursera-stuff</a:t>
            </a:r>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r>
              <a:rPr lang="en-US"/>
              <a:t>github.com/Runada1x/coursera-stuff</a:t>
            </a:r>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r>
              <a:rPr lang="en-US"/>
              <a:t>github.com/Runada1x/coursera-stuff</a:t>
            </a:r>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r>
              <a:rPr lang="en-US"/>
              <a:t>github.com/Runada1x/coursera-stuff</a:t>
            </a:r>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r>
              <a:rPr lang="en-US"/>
              <a:t>github.com/Runada1x/coursera-stuff</a:t>
            </a:r>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r>
              <a:rPr lang="en-US"/>
              <a:t>github.com/Runada1x/coursera-stuff</a:t>
            </a:r>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r>
              <a:rPr lang="en-US"/>
              <a:t>github.com/Runada1x/coursera-stuff</a:t>
            </a:r>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r>
              <a:rPr lang="en-US"/>
              <a:t>github.com/Runada1x/coursera-stuff</a:t>
            </a:r>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&lt;Oghenerunor Idolor&gt;</a:t>
            </a:r>
          </a:p>
          <a:p>
            <a:r>
              <a:rPr lang="en-US" dirty="0">
                <a:solidFill>
                  <a:schemeClr val="bg2"/>
                </a:solidFill>
                <a:latin typeface="Abadi" panose="020B0604020104020204" pitchFamily="34" charset="0"/>
                <a:ea typeface="SF Pro" pitchFamily="2" charset="0"/>
                <a:cs typeface="SF Pro" pitchFamily="2" charset="0"/>
              </a:rPr>
              <a:t>&lt;07/05/2004&gt;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Footer Placeholder 2">
            <a:extLst>
              <a:ext uri="{FF2B5EF4-FFF2-40B4-BE49-F238E27FC236}">
                <a16:creationId xmlns:a16="http://schemas.microsoft.com/office/drawing/2014/main" id="{EA885911-D1BA-4980-BC3D-AD0C5B2EE08C}"/>
              </a:ext>
            </a:extLst>
          </p:cNvPr>
          <p:cNvSpPr>
            <a:spLocks noGrp="1"/>
          </p:cNvSpPr>
          <p:nvPr>
            <p:ph type="ftr" sz="quarter" idx="10"/>
          </p:nvPr>
        </p:nvSpPr>
        <p:spPr/>
        <p:txBody>
          <a:bodyPr/>
          <a:lstStyle/>
          <a:p>
            <a:r>
              <a:rPr lang="en-US"/>
              <a:t>github.com/Runada1x/coursera-stuff</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Cleaned nulls, converted dates, encoded categorical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Merged multiple </a:t>
            </a:r>
            <a:r>
              <a:rPr kumimoji="0" lang="en-US" altLang="en-US" sz="2800" b="0" i="0" u="none" strike="noStrike" cap="none" normalizeH="0" baseline="0" dirty="0" err="1">
                <a:ln>
                  <a:noFill/>
                </a:ln>
                <a:solidFill>
                  <a:schemeClr val="tx1"/>
                </a:solidFill>
                <a:effectLst/>
                <a:latin typeface="Arial" panose="020B0604020202020204" pitchFamily="34" charset="0"/>
              </a:rPr>
              <a:t>dataframes</a:t>
            </a:r>
            <a:r>
              <a:rPr kumimoji="0" lang="en-US" altLang="en-US" sz="2800" b="0" i="0" u="none" strike="noStrike" cap="none" normalizeH="0" baseline="0" dirty="0">
                <a:ln>
                  <a:noFill/>
                </a:ln>
                <a:solidFill>
                  <a:schemeClr val="tx1"/>
                </a:solidFill>
                <a:effectLst/>
                <a:latin typeface="Arial" panose="020B0604020202020204" pitchFamily="34" charset="0"/>
              </a:rPr>
              <a:t> to form unified feature matrix for model training.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Standardized payload units; filtered irrelevant data points</a:t>
            </a:r>
            <a:endParaRPr lang="en-US" dirty="0"/>
          </a:p>
          <a:p>
            <a:r>
              <a:rPr lang="en-US" dirty="0"/>
              <a:t> https://github.com/Runada1x/coursera-stuff/blob/main/labs-jupyter-spacex-Data%20wrangling%20(2).ipynb</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000" dirty="0"/>
              <a:t>Histogram (Payload Mass): Showed distribution of payloads and identified range concentration.</a:t>
            </a:r>
          </a:p>
          <a:p>
            <a:r>
              <a:rPr lang="en-US" sz="2000" dirty="0"/>
              <a:t>Boxplot (Payload vs. Success): Showed that higher payloads were correlated with lower landing success.</a:t>
            </a:r>
          </a:p>
          <a:p>
            <a:r>
              <a:rPr lang="en-US" sz="2000" dirty="0"/>
              <a:t>Bar Plot (Orbit vs. Success): Visualized orbit type impact on success rates.</a:t>
            </a:r>
          </a:p>
          <a:p>
            <a:r>
              <a:rPr lang="en-US" sz="2000" dirty="0"/>
              <a:t>Heatmap (Correlation Matrix): Helped identify relationships among numeric features (e.g., </a:t>
            </a:r>
            <a:r>
              <a:rPr lang="en-US" sz="2000" dirty="0" err="1"/>
              <a:t>FlightNumber</a:t>
            </a:r>
            <a:r>
              <a:rPr lang="en-US" sz="2000" dirty="0"/>
              <a:t>, </a:t>
            </a:r>
            <a:r>
              <a:rPr lang="en-US" sz="2000" dirty="0" err="1"/>
              <a:t>PayloadMass</a:t>
            </a:r>
            <a:r>
              <a:rPr lang="en-US" sz="2000" dirty="0"/>
              <a:t>, etc.)</a:t>
            </a:r>
          </a:p>
          <a:p>
            <a:r>
              <a:rPr lang="en-US" sz="2000" dirty="0"/>
              <a:t>Count Plot (Launch Site vs. Outcome): Exposed launch site success rate </a:t>
            </a:r>
            <a:r>
              <a:rPr lang="en-US" sz="2000" dirty="0" err="1"/>
              <a:t>imbalance.These</a:t>
            </a:r>
            <a:r>
              <a:rPr lang="en-US" sz="2000" dirty="0"/>
              <a:t> visuals allowed us to identify patterns and narrow down key predictors for modeling.</a:t>
            </a:r>
          </a:p>
          <a:p>
            <a:r>
              <a:rPr lang="en-US" sz="2000" dirty="0"/>
              <a:t>https://github.com/Runada1x/coursera-stuff/blob/main/edadataviz%20(1).ipynb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Summary:</a:t>
            </a:r>
          </a:p>
          <a:p>
            <a:pPr>
              <a:lnSpc>
                <a:spcPct val="100000"/>
              </a:lnSpc>
              <a:spcBef>
                <a:spcPts val="1400"/>
              </a:spcBef>
            </a:pPr>
            <a:r>
              <a:rPr lang="en-US" sz="2200" dirty="0">
                <a:solidFill>
                  <a:schemeClr val="accent3">
                    <a:lumMod val="25000"/>
                  </a:schemeClr>
                </a:solidFill>
                <a:latin typeface="Abadi"/>
              </a:rPr>
              <a:t>Selected launch sites with the highest number of successful landings.</a:t>
            </a:r>
          </a:p>
          <a:p>
            <a:pPr>
              <a:lnSpc>
                <a:spcPct val="100000"/>
              </a:lnSpc>
              <a:spcBef>
                <a:spcPts val="1400"/>
              </a:spcBef>
            </a:pPr>
            <a:r>
              <a:rPr lang="en-US" sz="2200" dirty="0">
                <a:solidFill>
                  <a:schemeClr val="accent3">
                    <a:lumMod val="25000"/>
                  </a:schemeClr>
                </a:solidFill>
                <a:latin typeface="Abadi"/>
              </a:rPr>
              <a:t>Filtered missions with Landing Outcome = 'Success' to evaluate trends.</a:t>
            </a:r>
          </a:p>
          <a:p>
            <a:pPr>
              <a:lnSpc>
                <a:spcPct val="100000"/>
              </a:lnSpc>
              <a:spcBef>
                <a:spcPts val="1400"/>
              </a:spcBef>
            </a:pPr>
            <a:r>
              <a:rPr lang="en-US" sz="2200" dirty="0">
                <a:solidFill>
                  <a:schemeClr val="accent3">
                    <a:lumMod val="25000"/>
                  </a:schemeClr>
                </a:solidFill>
                <a:latin typeface="Abadi"/>
              </a:rPr>
              <a:t>Calculated average payload mass per orbit and launch site.</a:t>
            </a:r>
          </a:p>
          <a:p>
            <a:pPr>
              <a:lnSpc>
                <a:spcPct val="100000"/>
              </a:lnSpc>
              <a:spcBef>
                <a:spcPts val="1400"/>
              </a:spcBef>
            </a:pPr>
            <a:r>
              <a:rPr lang="en-US" sz="2200" dirty="0">
                <a:solidFill>
                  <a:schemeClr val="accent3">
                    <a:lumMod val="25000"/>
                  </a:schemeClr>
                </a:solidFill>
                <a:latin typeface="Abadi"/>
              </a:rPr>
              <a:t>Grouped launches by year to observe yearly launch volume trends.</a:t>
            </a:r>
          </a:p>
          <a:p>
            <a:pPr>
              <a:lnSpc>
                <a:spcPct val="100000"/>
              </a:lnSpc>
              <a:spcBef>
                <a:spcPts val="1400"/>
              </a:spcBef>
            </a:pPr>
            <a:r>
              <a:rPr lang="en-US" sz="2200" dirty="0">
                <a:solidFill>
                  <a:schemeClr val="accent3">
                    <a:lumMod val="25000"/>
                  </a:schemeClr>
                </a:solidFill>
                <a:latin typeface="Abadi"/>
              </a:rPr>
              <a:t>Identified booster version categories with the most successful landings.</a:t>
            </a:r>
          </a:p>
          <a:p>
            <a:pPr>
              <a:lnSpc>
                <a:spcPct val="100000"/>
              </a:lnSpc>
              <a:spcBef>
                <a:spcPts val="1400"/>
              </a:spcBef>
            </a:pPr>
            <a:r>
              <a:rPr lang="en-US" sz="2200" dirty="0">
                <a:solidFill>
                  <a:schemeClr val="accent3">
                    <a:lumMod val="25000"/>
                  </a:schemeClr>
                </a:solidFill>
                <a:latin typeface="Abadi"/>
              </a:rPr>
              <a:t>These queries allowed structured EDA from the relational perspective and complemented visual analytics.</a:t>
            </a:r>
            <a:endParaRPr lang="en-US" dirty="0"/>
          </a:p>
          <a:p>
            <a:r>
              <a:rPr lang="en-US" dirty="0"/>
              <a:t>https://github.com/Runada1x/coursera-stuff/blob/main/jupyter-labs-eda-sql-coursera_sqllite_solution%20(1).ipynb</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r>
              <a:rPr lang="en-US" dirty="0"/>
              <a:t>Map Objects Created:</a:t>
            </a:r>
          </a:p>
          <a:p>
            <a:r>
              <a:rPr lang="en-US" dirty="0"/>
              <a:t>Markers: Plotted each launch site using </a:t>
            </a:r>
            <a:r>
              <a:rPr lang="en-US" dirty="0" err="1"/>
              <a:t>folium.Marker</a:t>
            </a:r>
            <a:r>
              <a:rPr lang="en-US" dirty="0"/>
              <a:t>().</a:t>
            </a:r>
          </a:p>
          <a:p>
            <a:r>
              <a:rPr lang="en-US" dirty="0"/>
              <a:t>Circle Markers: Added colored circles for success/failure visual cues.</a:t>
            </a:r>
          </a:p>
          <a:p>
            <a:r>
              <a:rPr lang="en-US" dirty="0"/>
              <a:t>Popups: Each marker showed the site name and coordinates.</a:t>
            </a:r>
          </a:p>
          <a:p>
            <a:r>
              <a:rPr lang="en-US" dirty="0"/>
              <a:t>Distance Lines (Optional): Calculated and plotted lines from launch site to nearby landmarks (e.g., coast).</a:t>
            </a:r>
          </a:p>
          <a:p>
            <a:r>
              <a:rPr lang="en-US" dirty="0"/>
              <a:t>Purpose: To visualize geographic distribution of launch sites. Help correlate location with landing success. Enhance stakeholder interactivity with clear spatial context.</a:t>
            </a:r>
          </a:p>
          <a:p>
            <a:r>
              <a:rPr lang="en-US" dirty="0"/>
              <a:t>https://github.com/Runada1x/coursera-stuff/blob/main/lab_jupyter_launch_site_location%20(3).ipynb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70274"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r>
              <a:rPr lang="en-US" sz="2400" b="1" dirty="0">
                <a:latin typeface="Abadi" panose="020B0604020104020204" pitchFamily="34" charset="0"/>
              </a:rPr>
              <a:t>Dashboard Elements:</a:t>
            </a:r>
            <a:endParaRPr lang="en-US" sz="2400" dirty="0">
              <a:latin typeface="Abadi" panose="020B0604020104020204" pitchFamily="34" charset="0"/>
            </a:endParaRPr>
          </a:p>
          <a:p>
            <a:pPr>
              <a:buFont typeface="Arial" panose="020B0604020202020204" pitchFamily="34" charset="0"/>
              <a:buChar char="•"/>
            </a:pPr>
            <a:r>
              <a:rPr lang="en-US" sz="2400" b="1" dirty="0">
                <a:latin typeface="Abadi" panose="020B0604020104020204" pitchFamily="34" charset="0"/>
              </a:rPr>
              <a:t>Dropdown Filter:</a:t>
            </a:r>
            <a:r>
              <a:rPr lang="en-US" sz="2400" dirty="0">
                <a:latin typeface="Abadi" panose="020B0604020104020204" pitchFamily="34" charset="0"/>
              </a:rPr>
              <a:t> Allows users to select a specific launch site.</a:t>
            </a:r>
          </a:p>
          <a:p>
            <a:pPr>
              <a:buFont typeface="Arial" panose="020B0604020202020204" pitchFamily="34" charset="0"/>
              <a:buChar char="•"/>
            </a:pPr>
            <a:r>
              <a:rPr lang="en-US" sz="2400" b="1" dirty="0">
                <a:latin typeface="Abadi" panose="020B0604020104020204" pitchFamily="34" charset="0"/>
              </a:rPr>
              <a:t>Pie Chart:</a:t>
            </a:r>
            <a:r>
              <a:rPr lang="en-US" sz="2400" dirty="0">
                <a:latin typeface="Abadi" panose="020B0604020104020204" pitchFamily="34" charset="0"/>
              </a:rPr>
              <a:t> Shows success vs. failure count for selected site.</a:t>
            </a:r>
          </a:p>
          <a:p>
            <a:pPr>
              <a:buFont typeface="Arial" panose="020B0604020202020204" pitchFamily="34" charset="0"/>
              <a:buChar char="•"/>
            </a:pPr>
            <a:r>
              <a:rPr lang="en-US" sz="2400" b="1" dirty="0">
                <a:latin typeface="Abadi" panose="020B0604020104020204" pitchFamily="34" charset="0"/>
              </a:rPr>
              <a:t>Payload Slider:</a:t>
            </a:r>
            <a:r>
              <a:rPr lang="en-US" sz="2400" dirty="0">
                <a:latin typeface="Abadi" panose="020B0604020104020204" pitchFamily="34" charset="0"/>
              </a:rPr>
              <a:t> Adjusts payload mass range in real time.</a:t>
            </a:r>
          </a:p>
          <a:p>
            <a:pPr>
              <a:buFont typeface="Arial" panose="020B0604020202020204" pitchFamily="34" charset="0"/>
              <a:buChar char="•"/>
            </a:pPr>
            <a:r>
              <a:rPr lang="en-US" sz="2400" b="1" dirty="0">
                <a:latin typeface="Abadi" panose="020B0604020104020204" pitchFamily="34" charset="0"/>
              </a:rPr>
              <a:t>Scatter Plot:</a:t>
            </a:r>
            <a:r>
              <a:rPr lang="en-US" sz="2400" dirty="0">
                <a:latin typeface="Abadi" panose="020B0604020104020204" pitchFamily="34" charset="0"/>
              </a:rPr>
              <a:t> Displays payload vs. landing outcome, filtered by site &amp; payload range.</a:t>
            </a:r>
          </a:p>
          <a:p>
            <a:r>
              <a:rPr lang="en-US" sz="2400" b="1" dirty="0">
                <a:latin typeface="Abadi" panose="020B0604020104020204" pitchFamily="34" charset="0"/>
              </a:rPr>
              <a:t>Why These Features?</a:t>
            </a:r>
            <a:endParaRPr lang="en-US" sz="2400" dirty="0">
              <a:latin typeface="Abadi" panose="020B0604020104020204" pitchFamily="34" charset="0"/>
            </a:endParaRPr>
          </a:p>
          <a:p>
            <a:pPr>
              <a:buFont typeface="Arial" panose="020B0604020202020204" pitchFamily="34" charset="0"/>
              <a:buChar char="•"/>
            </a:pPr>
            <a:r>
              <a:rPr lang="en-US" sz="2400" dirty="0">
                <a:latin typeface="Abadi" panose="020B0604020104020204" pitchFamily="34" charset="0"/>
              </a:rPr>
              <a:t>To let users explore patterns dynamically.</a:t>
            </a:r>
          </a:p>
          <a:p>
            <a:pPr>
              <a:buFont typeface="Arial" panose="020B0604020202020204" pitchFamily="34" charset="0"/>
              <a:buChar char="•"/>
            </a:pPr>
            <a:r>
              <a:rPr lang="en-US" sz="2400" dirty="0">
                <a:latin typeface="Abadi" panose="020B0604020104020204" pitchFamily="34" charset="0"/>
              </a:rPr>
              <a:t>Helps stakeholders visually compare success rates by site.</a:t>
            </a:r>
          </a:p>
          <a:p>
            <a:pPr>
              <a:buFont typeface="Arial" panose="020B0604020202020204" pitchFamily="34" charset="0"/>
              <a:buChar char="•"/>
            </a:pPr>
            <a:r>
              <a:rPr lang="en-US" sz="2400" dirty="0">
                <a:latin typeface="Abadi" panose="020B0604020104020204" pitchFamily="34" charset="0"/>
              </a:rPr>
              <a:t>Payload slider provides insight into mass-performance relationship.</a:t>
            </a:r>
          </a:p>
          <a:p>
            <a:pPr>
              <a:lnSpc>
                <a:spcPct val="100000"/>
              </a:lnSpc>
              <a:spcBef>
                <a:spcPts val="1400"/>
              </a:spcBef>
            </a:pPr>
            <a:r>
              <a:rPr lang="en-US" sz="2200" dirty="0">
                <a:solidFill>
                  <a:schemeClr val="accent3">
                    <a:lumMod val="25000"/>
                  </a:schemeClr>
                </a:solidFill>
                <a:latin typeface="Abadi" panose="020B0604020104020204" pitchFamily="34" charset="0"/>
              </a:rPr>
              <a:t>github.com/Runada1x/</a:t>
            </a:r>
            <a:r>
              <a:rPr lang="en-US" sz="2200" dirty="0" err="1">
                <a:solidFill>
                  <a:schemeClr val="accent3">
                    <a:lumMod val="25000"/>
                  </a:schemeClr>
                </a:solidFill>
                <a:latin typeface="Abadi" panose="020B0604020104020204" pitchFamily="34" charset="0"/>
              </a:rPr>
              <a:t>coursera</a:t>
            </a:r>
            <a:r>
              <a:rPr lang="en-US" sz="2200" dirty="0">
                <a:solidFill>
                  <a:schemeClr val="accent3">
                    <a:lumMod val="25000"/>
                  </a:schemeClr>
                </a:solidFill>
                <a:latin typeface="Abadi" panose="020B0604020104020204" pitchFamily="34" charset="0"/>
              </a:rPr>
              <a:t>-stuff/blob/main/spacex-dash-app%20(1).</a:t>
            </a:r>
            <a:r>
              <a:rPr lang="en-US" sz="2200" dirty="0" err="1">
                <a:solidFill>
                  <a:schemeClr val="accent3">
                    <a:lumMod val="25000"/>
                  </a:schemeClr>
                </a:solidFill>
                <a:latin typeface="Abadi" panose="020B0604020104020204" pitchFamily="34" charset="0"/>
              </a:rPr>
              <a:t>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 Development Process:</a:t>
            </a:r>
          </a:p>
          <a:p>
            <a:pPr>
              <a:lnSpc>
                <a:spcPct val="100000"/>
              </a:lnSpc>
              <a:spcBef>
                <a:spcPts val="1400"/>
              </a:spcBef>
            </a:pPr>
            <a:r>
              <a:rPr lang="en-US" sz="2200" dirty="0">
                <a:solidFill>
                  <a:schemeClr val="accent3">
                    <a:lumMod val="25000"/>
                  </a:schemeClr>
                </a:solidFill>
                <a:latin typeface="Abadi" panose="020B0604020104020204" pitchFamily="34" charset="0"/>
              </a:rPr>
              <a:t>Used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to standardize features. </a:t>
            </a:r>
          </a:p>
          <a:p>
            <a:pPr>
              <a:lnSpc>
                <a:spcPct val="100000"/>
              </a:lnSpc>
              <a:spcBef>
                <a:spcPts val="1400"/>
              </a:spcBef>
            </a:pPr>
            <a:r>
              <a:rPr lang="en-US" sz="2200" dirty="0">
                <a:solidFill>
                  <a:schemeClr val="accent3">
                    <a:lumMod val="25000"/>
                  </a:schemeClr>
                </a:solidFill>
                <a:latin typeface="Abadi" panose="020B0604020104020204" pitchFamily="34" charset="0"/>
              </a:rPr>
              <a:t>Split data using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with 20% test size.</a:t>
            </a:r>
          </a:p>
          <a:p>
            <a:pPr>
              <a:lnSpc>
                <a:spcPct val="100000"/>
              </a:lnSpc>
              <a:spcBef>
                <a:spcPts val="1400"/>
              </a:spcBef>
            </a:pPr>
            <a:r>
              <a:rPr lang="en-US" sz="2200" dirty="0">
                <a:solidFill>
                  <a:schemeClr val="accent3">
                    <a:lumMod val="25000"/>
                  </a:schemeClr>
                </a:solidFill>
                <a:latin typeface="Abadi" panose="020B0604020104020204" pitchFamily="34" charset="0"/>
              </a:rPr>
              <a:t>Trained 4 classifiers: Logistic Regression, SVM, Decision Tree, KNN.</a:t>
            </a:r>
          </a:p>
          <a:p>
            <a:pPr>
              <a:lnSpc>
                <a:spcPct val="100000"/>
              </a:lnSpc>
              <a:spcBef>
                <a:spcPts val="1400"/>
              </a:spcBef>
            </a:pPr>
            <a:r>
              <a:rPr lang="en-US" sz="2200" dirty="0">
                <a:solidFill>
                  <a:schemeClr val="accent3">
                    <a:lumMod val="25000"/>
                  </a:schemeClr>
                </a:solidFill>
                <a:latin typeface="Abadi" panose="020B0604020104020204" pitchFamily="34" charset="0"/>
              </a:rPr>
              <a:t>Tuned hyperparameters with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(cv=10).</a:t>
            </a:r>
          </a:p>
          <a:p>
            <a:pPr>
              <a:lnSpc>
                <a:spcPct val="100000"/>
              </a:lnSpc>
              <a:spcBef>
                <a:spcPts val="1400"/>
              </a:spcBef>
            </a:pPr>
            <a:r>
              <a:rPr lang="en-US" sz="2200" dirty="0">
                <a:solidFill>
                  <a:schemeClr val="accent3">
                    <a:lumMod val="25000"/>
                  </a:schemeClr>
                </a:solidFill>
                <a:latin typeface="Abadi" panose="020B0604020104020204" pitchFamily="34" charset="0"/>
              </a:rPr>
              <a:t>Evaluated using test accuracy and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Best performer: Decision Tree (CV accuracy ≈ 90.2%)</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https://github.com/Runada1x/coursera-stuff/blob/main/SpaceX_Machine%20Learning%20Prediction_Part_5%20(1).ipynb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41125"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50BDBE9-59DA-4D8F-BCE8-ABF8998AD376}"/>
              </a:ext>
            </a:extLst>
          </p:cNvPr>
          <p:cNvPicPr>
            <a:picLocks noChangeAspect="1"/>
          </p:cNvPicPr>
          <p:nvPr/>
        </p:nvPicPr>
        <p:blipFill>
          <a:blip r:embed="rId4"/>
          <a:stretch>
            <a:fillRect/>
          </a:stretch>
        </p:blipFill>
        <p:spPr>
          <a:xfrm>
            <a:off x="7646971" y="3744936"/>
            <a:ext cx="4545029" cy="3073085"/>
          </a:xfrm>
          <a:prstGeom prst="rect">
            <a:avLst/>
          </a:prstGeom>
        </p:spPr>
      </p:pic>
      <p:pic>
        <p:nvPicPr>
          <p:cNvPr id="6" name="Picture 5">
            <a:extLst>
              <a:ext uri="{FF2B5EF4-FFF2-40B4-BE49-F238E27FC236}">
                <a16:creationId xmlns:a16="http://schemas.microsoft.com/office/drawing/2014/main" id="{76D542E6-6D80-4531-8F66-B6A612D697A5}"/>
              </a:ext>
            </a:extLst>
          </p:cNvPr>
          <p:cNvPicPr>
            <a:picLocks noChangeAspect="1"/>
          </p:cNvPicPr>
          <p:nvPr/>
        </p:nvPicPr>
        <p:blipFill rotWithShape="1">
          <a:blip r:embed="rId5"/>
          <a:srcRect t="22243" r="24079"/>
          <a:stretch/>
        </p:blipFill>
        <p:spPr>
          <a:xfrm>
            <a:off x="0" y="1004272"/>
            <a:ext cx="4753576" cy="2555974"/>
          </a:xfrm>
          <a:prstGeom prst="rect">
            <a:avLst/>
          </a:prstGeom>
        </p:spPr>
      </p:pic>
      <p:pic>
        <p:nvPicPr>
          <p:cNvPr id="9" name="Picture 8">
            <a:extLst>
              <a:ext uri="{FF2B5EF4-FFF2-40B4-BE49-F238E27FC236}">
                <a16:creationId xmlns:a16="http://schemas.microsoft.com/office/drawing/2014/main" id="{78AB5113-CB25-4D4D-A121-03AFCDE447CD}"/>
              </a:ext>
            </a:extLst>
          </p:cNvPr>
          <p:cNvPicPr>
            <a:picLocks noChangeAspect="1"/>
          </p:cNvPicPr>
          <p:nvPr/>
        </p:nvPicPr>
        <p:blipFill>
          <a:blip r:embed="rId6"/>
          <a:stretch>
            <a:fillRect/>
          </a:stretch>
        </p:blipFill>
        <p:spPr>
          <a:xfrm>
            <a:off x="-4008" y="3853925"/>
            <a:ext cx="6705600" cy="3004075"/>
          </a:xfrm>
          <a:prstGeom prst="rect">
            <a:avLst/>
          </a:prstGeom>
        </p:spPr>
      </p:pic>
      <p:pic>
        <p:nvPicPr>
          <p:cNvPr id="11" name="Picture 10">
            <a:extLst>
              <a:ext uri="{FF2B5EF4-FFF2-40B4-BE49-F238E27FC236}">
                <a16:creationId xmlns:a16="http://schemas.microsoft.com/office/drawing/2014/main" id="{97E59FCF-50C1-4467-A80F-87250B78AF5D}"/>
              </a:ext>
            </a:extLst>
          </p:cNvPr>
          <p:cNvPicPr>
            <a:picLocks noChangeAspect="1"/>
          </p:cNvPicPr>
          <p:nvPr/>
        </p:nvPicPr>
        <p:blipFill>
          <a:blip r:embed="rId7"/>
          <a:stretch>
            <a:fillRect/>
          </a:stretch>
        </p:blipFill>
        <p:spPr>
          <a:xfrm>
            <a:off x="7646971" y="792980"/>
            <a:ext cx="3873699" cy="274334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8232" y="4146883"/>
            <a:ext cx="10515599" cy="3811588"/>
          </a:xfrm>
          <a:prstGeom prst="rect">
            <a:avLst/>
          </a:prstGeom>
        </p:spPr>
        <p:txBody>
          <a:bodyPr>
            <a:normAutofit/>
          </a:bodyPr>
          <a:lstStyle/>
          <a:p>
            <a:pPr marL="0" indent="0">
              <a:lnSpc>
                <a:spcPct val="100000"/>
              </a:lnSpc>
              <a:spcBef>
                <a:spcPts val="1400"/>
              </a:spcBef>
              <a:buNone/>
            </a:pPr>
            <a:r>
              <a:rPr lang="en-US" sz="1600" dirty="0"/>
              <a:t>The scatter plot reveals a clear pattern: earlier missions with lower flight numbers were more prone to failure (represented by blue dots). As the flight number increases indicating more mission experience and likely engineering </a:t>
            </a:r>
            <a:r>
              <a:rPr lang="en-US" sz="1600" dirty="0" err="1"/>
              <a:t>improvementsthe</a:t>
            </a:r>
            <a:r>
              <a:rPr lang="en-US" sz="1600" dirty="0"/>
              <a:t> rate of successful landings (orange dots) also increases. Notably, the KSC LC 39A launch site exhibits a consistent cluster of high flight numbers with successful outcomes, suggesting that both accumulated experience and site-specific factors contribute to mission success. This trend supports the hypothesis that operational maturity directly enhances landing performance.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ADBA3B7-0F51-45A4-8606-19B3034ED01D}"/>
              </a:ext>
            </a:extLst>
          </p:cNvPr>
          <p:cNvPicPr>
            <a:picLocks noChangeAspect="1"/>
          </p:cNvPicPr>
          <p:nvPr/>
        </p:nvPicPr>
        <p:blipFill>
          <a:blip r:embed="rId3"/>
          <a:stretch>
            <a:fillRect/>
          </a:stretch>
        </p:blipFill>
        <p:spPr>
          <a:xfrm>
            <a:off x="452224" y="1515247"/>
            <a:ext cx="11151173" cy="246392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8326" y="4460357"/>
            <a:ext cx="10050379" cy="3811588"/>
          </a:xfrm>
          <a:prstGeom prst="rect">
            <a:avLst/>
          </a:prstGeom>
        </p:spPr>
        <p:txBody>
          <a:bodyPr>
            <a:normAutofit/>
          </a:bodyPr>
          <a:lstStyle/>
          <a:p>
            <a:pPr>
              <a:lnSpc>
                <a:spcPct val="100000"/>
              </a:lnSpc>
              <a:spcBef>
                <a:spcPts val="1400"/>
              </a:spcBef>
            </a:pPr>
            <a:r>
              <a:rPr lang="en-US" sz="2000" dirty="0"/>
              <a:t>This scatter plot shows how payload mass relates to landing success across different launch sites. Lower payloads have mixed outcomes. As payload increases, successful landings become more common, especially at KSC LC 39A and CCAFS SLC 40. This suggests heavier missions are more likely to succeed, possibly due to better preparation or more advanced hardware.</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0BC47EA-66D7-406E-9390-131A23DE10D3}"/>
              </a:ext>
            </a:extLst>
          </p:cNvPr>
          <p:cNvPicPr>
            <a:picLocks noChangeAspect="1"/>
          </p:cNvPicPr>
          <p:nvPr/>
        </p:nvPicPr>
        <p:blipFill>
          <a:blip r:embed="rId3"/>
          <a:stretch>
            <a:fillRect/>
          </a:stretch>
        </p:blipFill>
        <p:spPr>
          <a:xfrm>
            <a:off x="6108387" y="233390"/>
            <a:ext cx="6083613" cy="417851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026494F-8062-4CCE-846F-C666C31852F5}"/>
              </a:ext>
            </a:extLst>
          </p:cNvPr>
          <p:cNvPicPr>
            <a:picLocks noChangeAspect="1"/>
          </p:cNvPicPr>
          <p:nvPr/>
        </p:nvPicPr>
        <p:blipFill>
          <a:blip r:embed="rId3"/>
          <a:stretch>
            <a:fillRect/>
          </a:stretch>
        </p:blipFill>
        <p:spPr>
          <a:xfrm>
            <a:off x="6705318" y="0"/>
            <a:ext cx="5486682" cy="4140413"/>
          </a:xfrm>
          <a:prstGeom prst="rect">
            <a:avLst/>
          </a:prstGeom>
        </p:spPr>
      </p:pic>
      <p:sp>
        <p:nvSpPr>
          <p:cNvPr id="7" name="TextBox 6">
            <a:extLst>
              <a:ext uri="{FF2B5EF4-FFF2-40B4-BE49-F238E27FC236}">
                <a16:creationId xmlns:a16="http://schemas.microsoft.com/office/drawing/2014/main" id="{05857BC6-DC0B-4689-B738-1CB634C85CD2}"/>
              </a:ext>
            </a:extLst>
          </p:cNvPr>
          <p:cNvSpPr txBox="1"/>
          <p:nvPr/>
        </p:nvSpPr>
        <p:spPr>
          <a:xfrm>
            <a:off x="770011" y="4140413"/>
            <a:ext cx="11261568" cy="1200329"/>
          </a:xfrm>
          <a:prstGeom prst="rect">
            <a:avLst/>
          </a:prstGeom>
          <a:noFill/>
        </p:spPr>
        <p:txBody>
          <a:bodyPr wrap="square" rtlCol="0">
            <a:spAutoFit/>
          </a:bodyPr>
          <a:lstStyle/>
          <a:p>
            <a:r>
              <a:rPr lang="en-US"/>
              <a:t>This plot shows how orbit type relates to mission success over time. For earlier flights, success was inconsistent across all orbits. Over time, success became more frequent in orbits like LEO, GTO, and VLEO. The presence of failures in early flight numbers suggests that technical maturity played a role. The consistent success in later missions across multiple orbits reflects improved systems and greater mission reliability.</a:t>
            </a:r>
            <a:endParaRPr lang="en-US" dirty="0"/>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4DC4F96-ACB8-4F19-8D45-42F4F20A437C}"/>
              </a:ext>
            </a:extLst>
          </p:cNvPr>
          <p:cNvPicPr>
            <a:picLocks noChangeAspect="1"/>
          </p:cNvPicPr>
          <p:nvPr/>
        </p:nvPicPr>
        <p:blipFill>
          <a:blip r:embed="rId3"/>
          <a:stretch>
            <a:fillRect/>
          </a:stretch>
        </p:blipFill>
        <p:spPr>
          <a:xfrm>
            <a:off x="6660866" y="0"/>
            <a:ext cx="5531134" cy="4197566"/>
          </a:xfrm>
          <a:prstGeom prst="rect">
            <a:avLst/>
          </a:prstGeom>
        </p:spPr>
      </p:pic>
      <p:sp>
        <p:nvSpPr>
          <p:cNvPr id="7" name="TextBox 6">
            <a:extLst>
              <a:ext uri="{FF2B5EF4-FFF2-40B4-BE49-F238E27FC236}">
                <a16:creationId xmlns:a16="http://schemas.microsoft.com/office/drawing/2014/main" id="{DA7494AD-CD9F-48F2-8FC3-E49162CE4FB5}"/>
              </a:ext>
            </a:extLst>
          </p:cNvPr>
          <p:cNvSpPr txBox="1"/>
          <p:nvPr/>
        </p:nvSpPr>
        <p:spPr>
          <a:xfrm>
            <a:off x="320842" y="4685100"/>
            <a:ext cx="11871158" cy="1200329"/>
          </a:xfrm>
          <a:prstGeom prst="rect">
            <a:avLst/>
          </a:prstGeom>
          <a:noFill/>
        </p:spPr>
        <p:txBody>
          <a:bodyPr wrap="square" rtlCol="0">
            <a:spAutoFit/>
          </a:bodyPr>
          <a:lstStyle/>
          <a:p>
            <a:r>
              <a:rPr lang="en-US"/>
              <a:t>This chart compares payload mass with orbit type and landing success. Lower mass payloads appear across many orbits, but most heavier payloads are concentrated in orbits like GTO and VLEO. Success is more frequent with these high-mass missions, suggesting they are typically better supported and executed. Lighter missions have mixed outcomes, especially in orbits like LEO and ISS.</a:t>
            </a:r>
            <a:endParaRPr lang="en-US" dirty="0"/>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540B81B-4C06-402F-B2FB-D4980A936243}"/>
              </a:ext>
            </a:extLst>
          </p:cNvPr>
          <p:cNvPicPr>
            <a:picLocks noChangeAspect="1"/>
          </p:cNvPicPr>
          <p:nvPr/>
        </p:nvPicPr>
        <p:blipFill>
          <a:blip r:embed="rId3"/>
          <a:stretch>
            <a:fillRect/>
          </a:stretch>
        </p:blipFill>
        <p:spPr>
          <a:xfrm>
            <a:off x="6394152" y="0"/>
            <a:ext cx="5797848" cy="4172164"/>
          </a:xfrm>
          <a:prstGeom prst="rect">
            <a:avLst/>
          </a:prstGeom>
        </p:spPr>
      </p:pic>
      <p:sp>
        <p:nvSpPr>
          <p:cNvPr id="7" name="TextBox 6">
            <a:extLst>
              <a:ext uri="{FF2B5EF4-FFF2-40B4-BE49-F238E27FC236}">
                <a16:creationId xmlns:a16="http://schemas.microsoft.com/office/drawing/2014/main" id="{1B21092B-4985-4028-9D9C-E54F04B80802}"/>
              </a:ext>
            </a:extLst>
          </p:cNvPr>
          <p:cNvSpPr txBox="1"/>
          <p:nvPr/>
        </p:nvSpPr>
        <p:spPr>
          <a:xfrm>
            <a:off x="0" y="4546445"/>
            <a:ext cx="12192000" cy="923330"/>
          </a:xfrm>
          <a:prstGeom prst="rect">
            <a:avLst/>
          </a:prstGeom>
          <a:noFill/>
        </p:spPr>
        <p:txBody>
          <a:bodyPr wrap="square" rtlCol="0">
            <a:spAutoFit/>
          </a:bodyPr>
          <a:lstStyle/>
          <a:p>
            <a:r>
              <a:rPr lang="en-US"/>
              <a:t>This line chart shows how SpaceX’s launch success rate improved over time. From 2010 to 2013, success was nonexistent. The rate began rising in 2014 and showed major gains by 2016. Peaks in 2017 and 2019 reflect strong operational maturity. The overall trend highlights consistent improvement and growing mission reliability.</a:t>
            </a:r>
            <a:endParaRPr lang="en-US" dirty="0"/>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retrieves all the unique launch site names from the dataset. Using DISTINCT ensures we only get one record for each site, even if it appears multiple times in the data. This helps us understand how many different locations SpaceX has launched from.</a:t>
            </a:r>
          </a:p>
          <a:p>
            <a:pPr marL="0" lvl="0" indent="0" eaLnBrk="0" fontAlgn="base" hangingPunct="0">
              <a:lnSpc>
                <a:spcPct val="100000"/>
              </a:lnSpc>
              <a:spcBef>
                <a:spcPct val="0"/>
              </a:spcBef>
              <a:spcAft>
                <a:spcPct val="0"/>
              </a:spcAft>
              <a:buFontTx/>
              <a:buChar char="•"/>
            </a:pPr>
            <a:r>
              <a:rPr lang="en-US" altLang="en-US" sz="2400" b="1" dirty="0">
                <a:latin typeface="Arial" panose="020B0604020202020204" pitchFamily="34" charset="0"/>
              </a:rPr>
              <a:t>KSC LC-39A</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b="1" dirty="0">
                <a:latin typeface="Arial" panose="020B0604020202020204" pitchFamily="34" charset="0"/>
              </a:rPr>
              <a:t>CCAFS LC-40</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b="1" dirty="0">
                <a:latin typeface="Arial" panose="020B0604020202020204" pitchFamily="34" charset="0"/>
              </a:rPr>
              <a:t>VAFB SLC-4E</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b="1" dirty="0">
                <a:latin typeface="Arial" panose="020B0604020202020204" pitchFamily="34" charset="0"/>
              </a:rPr>
              <a:t>CCAFS SLC-40</a:t>
            </a:r>
            <a:endParaRPr lang="en-US" altLang="en-US" sz="2400" dirty="0">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SPACEX_LAUNCH_GEO;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This query retrieves the first 5 records from the dataset where the launch site name begins with "CCA", which corresponds to Cape Canaveral Air Force Station (CCAFS). This helps filter and explore only missions launched from that location, which is one of SpaceX's most frequently used sites.</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6ECD716-BC7D-4FC0-92BD-398B3B21E843}"/>
              </a:ext>
            </a:extLst>
          </p:cNvPr>
          <p:cNvPicPr>
            <a:picLocks noChangeAspect="1"/>
          </p:cNvPicPr>
          <p:nvPr/>
        </p:nvPicPr>
        <p:blipFill>
          <a:blip r:embed="rId3"/>
          <a:stretch>
            <a:fillRect/>
          </a:stretch>
        </p:blipFill>
        <p:spPr>
          <a:xfrm>
            <a:off x="53008" y="4195788"/>
            <a:ext cx="11949605" cy="266221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total payload mass carried by all SpaceX missions associated with NASA. It does this by summing up the values in the PAYLOAD_MASS__KG_ column for all records where the Customer field contains the substring “NASA.” This includes missions labeled as “NASA (CRS),” “NASA (COTS),” or any other variation involving NASA. The result is a single numerical value representing the total payload delivered under NASA contracts.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D808027-FF0A-428E-A606-AC1EDD3B1F7D}"/>
              </a:ext>
            </a:extLst>
          </p:cNvPr>
          <p:cNvPicPr>
            <a:picLocks noChangeAspect="1"/>
          </p:cNvPicPr>
          <p:nvPr/>
        </p:nvPicPr>
        <p:blipFill>
          <a:blip r:embed="rId3"/>
          <a:stretch>
            <a:fillRect/>
          </a:stretch>
        </p:blipFill>
        <p:spPr>
          <a:xfrm>
            <a:off x="5086491" y="3882189"/>
            <a:ext cx="7105509" cy="297581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computes the average payload mass carried specifically by the F9 v1.1 booster version. It filters the dataset for records where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field matches this version, then uses the AVG() function to calculate the mean of all associated PAYLOAD_MASS__KG_ values. The result reflects the typical payload capacity achieved by this version during its operational launches.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1582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CEB16BA-FFB6-4ED2-8F72-0093F7690376}"/>
              </a:ext>
            </a:extLst>
          </p:cNvPr>
          <p:cNvPicPr>
            <a:picLocks noChangeAspect="1"/>
          </p:cNvPicPr>
          <p:nvPr/>
        </p:nvPicPr>
        <p:blipFill>
          <a:blip r:embed="rId3"/>
          <a:stretch>
            <a:fillRect/>
          </a:stretch>
        </p:blipFill>
        <p:spPr>
          <a:xfrm>
            <a:off x="4636168" y="3512922"/>
            <a:ext cx="7555832" cy="329396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filters the dataset to only include records where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was a success on the ground pad. It then returns the earliest date using the MIN() function. This allows us to identify when SpaceX first achieved a successful ground landing, a critical milestone in reusable rocket technology.</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E97E66A-49E7-43DC-8530-F4A6C84DEF92}"/>
              </a:ext>
            </a:extLst>
          </p:cNvPr>
          <p:cNvPicPr>
            <a:picLocks noChangeAspect="1"/>
          </p:cNvPicPr>
          <p:nvPr/>
        </p:nvPicPr>
        <p:blipFill>
          <a:blip r:embed="rId3"/>
          <a:stretch>
            <a:fillRect/>
          </a:stretch>
        </p:blipFill>
        <p:spPr>
          <a:xfrm>
            <a:off x="5871411" y="3307645"/>
            <a:ext cx="6320589" cy="35503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t>This query filters the dataset to find only those </a:t>
            </a:r>
            <a:r>
              <a:rPr lang="en-US" sz="2000" b="1" dirty="0"/>
              <a:t>booster versions</a:t>
            </a:r>
            <a:r>
              <a:rPr lang="en-US" sz="2000" dirty="0"/>
              <a:t> that had a </a:t>
            </a:r>
            <a:r>
              <a:rPr lang="en-US" sz="2000" b="1" dirty="0"/>
              <a:t>successful landing on a drone ship</a:t>
            </a:r>
            <a:r>
              <a:rPr lang="en-US" sz="2000" dirty="0"/>
              <a:t> and carried a </a:t>
            </a:r>
            <a:r>
              <a:rPr lang="en-US" sz="2000" b="1" dirty="0"/>
              <a:t>payload between 4000 kg and 6000 kg</a:t>
            </a:r>
            <a:r>
              <a:rPr lang="en-US" sz="2000" dirty="0"/>
              <a:t>. These results highlight boosters capable of mid-range payload recovery via drone ships—an important capability for improving cost efficiency through reusable launches.</a:t>
            </a: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8358C45-8F35-4AFF-B0F9-088716A5AAF6}"/>
              </a:ext>
            </a:extLst>
          </p:cNvPr>
          <p:cNvPicPr>
            <a:picLocks noChangeAspect="1"/>
          </p:cNvPicPr>
          <p:nvPr/>
        </p:nvPicPr>
        <p:blipFill>
          <a:blip r:embed="rId3"/>
          <a:stretch>
            <a:fillRect/>
          </a:stretch>
        </p:blipFill>
        <p:spPr>
          <a:xfrm>
            <a:off x="7652084" y="3069496"/>
            <a:ext cx="4499801" cy="374105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groups the data by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field and counts how many times each unique outcome occurred. It provides a breakdown of how often SpaceX missions succeeded or failed, which helps in assessing the overall mission reliability and improvements over time.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4DED181-018E-4039-9A9D-03B1A31D49D0}"/>
              </a:ext>
            </a:extLst>
          </p:cNvPr>
          <p:cNvPicPr>
            <a:picLocks noChangeAspect="1"/>
          </p:cNvPicPr>
          <p:nvPr/>
        </p:nvPicPr>
        <p:blipFill>
          <a:blip r:embed="rId3"/>
          <a:stretch>
            <a:fillRect/>
          </a:stretch>
        </p:blipFill>
        <p:spPr>
          <a:xfrm>
            <a:off x="6898105" y="3126236"/>
            <a:ext cx="5293896" cy="373176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97306" y="1315454"/>
            <a:ext cx="11133220" cy="47101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t>Text:</a:t>
            </a:r>
            <a:endParaRPr lang="en-US" sz="1600" dirty="0"/>
          </a:p>
          <a:p>
            <a:pPr>
              <a:buFont typeface="Arial" panose="020B0604020202020204" pitchFamily="34" charset="0"/>
              <a:buChar char="•"/>
            </a:pPr>
            <a:r>
              <a:rPr lang="en-US" sz="1600" dirty="0"/>
              <a:t>Predicted successful landings of SpaceX Falcon 9 first stages using classification models.</a:t>
            </a:r>
          </a:p>
          <a:p>
            <a:pPr>
              <a:buFont typeface="Arial" panose="020B0604020202020204" pitchFamily="34" charset="0"/>
              <a:buChar char="•"/>
            </a:pPr>
            <a:r>
              <a:rPr lang="en-US" sz="1600" dirty="0"/>
              <a:t>Combined data from web scraping, API calls, and CSV files.</a:t>
            </a:r>
          </a:p>
          <a:p>
            <a:pPr>
              <a:buFont typeface="Arial" panose="020B0604020202020204" pitchFamily="34" charset="0"/>
              <a:buChar char="•"/>
            </a:pPr>
            <a:r>
              <a:rPr lang="en-US" sz="1600" dirty="0"/>
              <a:t>Used visualization, SQL, mapping (Folium), and dashboarding (</a:t>
            </a:r>
            <a:r>
              <a:rPr lang="en-US" sz="1600" dirty="0" err="1"/>
              <a:t>Plotly</a:t>
            </a:r>
            <a:r>
              <a:rPr lang="en-US" sz="1600" dirty="0"/>
              <a:t> Dash).</a:t>
            </a:r>
          </a:p>
          <a:p>
            <a:pPr>
              <a:buFont typeface="Arial" panose="020B0604020202020204" pitchFamily="34" charset="0"/>
              <a:buChar char="•"/>
            </a:pPr>
            <a:r>
              <a:rPr lang="en-US" sz="1600" dirty="0"/>
              <a:t>Decision Tree achieved highest test accuracy: ~90%.</a:t>
            </a:r>
          </a:p>
          <a:p>
            <a:pPr>
              <a:buFont typeface="Arial" panose="020B0604020202020204" pitchFamily="34" charset="0"/>
              <a:buChar char="•"/>
            </a:pPr>
            <a:r>
              <a:rPr lang="en-US" sz="1600" dirty="0"/>
              <a:t>Built tools and insights to support mission planning and booster reuse.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57188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uses a subquery to first find the maximum payload mass, then selects the distinct booster versions that achieved this payload. It helps highlight the most capable booster configurations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9" name="Picture 8">
            <a:extLst>
              <a:ext uri="{FF2B5EF4-FFF2-40B4-BE49-F238E27FC236}">
                <a16:creationId xmlns:a16="http://schemas.microsoft.com/office/drawing/2014/main" id="{ADF8FA9A-B08C-4ED4-8D57-F6CC6E45070C}"/>
              </a:ext>
            </a:extLst>
          </p:cNvPr>
          <p:cNvPicPr>
            <a:picLocks noChangeAspect="1"/>
          </p:cNvPicPr>
          <p:nvPr/>
        </p:nvPicPr>
        <p:blipFill>
          <a:blip r:embed="rId3"/>
          <a:stretch>
            <a:fillRect/>
          </a:stretch>
        </p:blipFill>
        <p:spPr>
          <a:xfrm>
            <a:off x="7748337" y="334567"/>
            <a:ext cx="4443663" cy="652343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This query extracts all 2015 launches that failed drone ship landings, converting month numbers to readable names using a CASE statement. The result includes each failure’s booster version and launch site, helping identify patterns or issues specific to that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EEE6E49-11D7-4CE5-AB58-22C5C8DAD375}"/>
              </a:ext>
            </a:extLst>
          </p:cNvPr>
          <p:cNvPicPr>
            <a:picLocks noChangeAspect="1"/>
          </p:cNvPicPr>
          <p:nvPr/>
        </p:nvPicPr>
        <p:blipFill>
          <a:blip r:embed="rId3"/>
          <a:stretch>
            <a:fillRect/>
          </a:stretch>
        </p:blipFill>
        <p:spPr>
          <a:xfrm>
            <a:off x="268335" y="4223084"/>
            <a:ext cx="11923665" cy="263491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44354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filters launch data to only include missions between June 4, 2010, and March 20, 2017, then groups the results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It counts how many times each outcome occurred and ranks them in descending order. This helps identify which landing methods were most and least successful during that early operational period.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194FF87-618C-40FA-BE9D-A25A9A618CC3}"/>
              </a:ext>
            </a:extLst>
          </p:cNvPr>
          <p:cNvPicPr>
            <a:picLocks noChangeAspect="1"/>
          </p:cNvPicPr>
          <p:nvPr/>
        </p:nvPicPr>
        <p:blipFill>
          <a:blip r:embed="rId3"/>
          <a:stretch>
            <a:fillRect/>
          </a:stretch>
        </p:blipFill>
        <p:spPr>
          <a:xfrm>
            <a:off x="8213559" y="2699621"/>
            <a:ext cx="3976974" cy="415837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The map reveals that most SpaceX launch activities are concentrated in the U.S., with CCAFS and KSC situated in Florida and VAFB in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Global Distribution of SpaceX Launch Sites</a:t>
            </a:r>
            <a:endParaRPr lang="en-US" dirty="0"/>
          </a:p>
        </p:txBody>
      </p:sp>
      <p:pic>
        <p:nvPicPr>
          <p:cNvPr id="6" name="Picture 5">
            <a:extLst>
              <a:ext uri="{FF2B5EF4-FFF2-40B4-BE49-F238E27FC236}">
                <a16:creationId xmlns:a16="http://schemas.microsoft.com/office/drawing/2014/main" id="{861A2CAA-C87B-43FD-8B6B-80DA07B10AA8}"/>
              </a:ext>
            </a:extLst>
          </p:cNvPr>
          <p:cNvPicPr>
            <a:picLocks noChangeAspect="1"/>
          </p:cNvPicPr>
          <p:nvPr/>
        </p:nvPicPr>
        <p:blipFill>
          <a:blip r:embed="rId3"/>
          <a:stretch>
            <a:fillRect/>
          </a:stretch>
        </p:blipFill>
        <p:spPr>
          <a:xfrm>
            <a:off x="4459704" y="2947445"/>
            <a:ext cx="7732295" cy="396744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dirty="0"/>
              <a:t>The map highlights that most launch sites had a high success rate, especially CCAFS LC-40 and KSC LC-39A. A few failures are seen at VAFB SLC-4E, offering a spatial understanding of mission reliability across different facilities.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Visualizations on Folium Map</a:t>
            </a:r>
          </a:p>
        </p:txBody>
      </p:sp>
      <p:pic>
        <p:nvPicPr>
          <p:cNvPr id="4" name="Picture 3">
            <a:extLst>
              <a:ext uri="{FF2B5EF4-FFF2-40B4-BE49-F238E27FC236}">
                <a16:creationId xmlns:a16="http://schemas.microsoft.com/office/drawing/2014/main" id="{A48EDE1A-C54F-46CA-A3A7-8EE1F3881E17}"/>
              </a:ext>
            </a:extLst>
          </p:cNvPr>
          <p:cNvPicPr>
            <a:picLocks noChangeAspect="1"/>
          </p:cNvPicPr>
          <p:nvPr/>
        </p:nvPicPr>
        <p:blipFill>
          <a:blip r:embed="rId3"/>
          <a:stretch>
            <a:fillRect/>
          </a:stretch>
        </p:blipFill>
        <p:spPr>
          <a:xfrm>
            <a:off x="4957011" y="3327085"/>
            <a:ext cx="7571873" cy="358780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91E8444-151E-4E78-A506-C3DBF1EB9B7B}"/>
              </a:ext>
            </a:extLst>
          </p:cNvPr>
          <p:cNvPicPr>
            <a:picLocks noGrp="1" noChangeAspect="1"/>
          </p:cNvPicPr>
          <p:nvPr>
            <p:ph idx="4294967295"/>
          </p:nvPr>
        </p:nvPicPr>
        <p:blipFill>
          <a:blip r:embed="rId3"/>
          <a:stretch>
            <a:fillRect/>
          </a:stretch>
        </p:blipFill>
        <p:spPr>
          <a:xfrm>
            <a:off x="5473903" y="2374232"/>
            <a:ext cx="6718097" cy="4483768"/>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Analysis Using Folium</a:t>
            </a:r>
          </a:p>
        </p:txBody>
      </p:sp>
      <p:sp>
        <p:nvSpPr>
          <p:cNvPr id="6" name="TextBox 5">
            <a:extLst>
              <a:ext uri="{FF2B5EF4-FFF2-40B4-BE49-F238E27FC236}">
                <a16:creationId xmlns:a16="http://schemas.microsoft.com/office/drawing/2014/main" id="{DC58A1C7-E2CD-4161-B963-92C5B5D9F130}"/>
              </a:ext>
            </a:extLst>
          </p:cNvPr>
          <p:cNvSpPr txBox="1"/>
          <p:nvPr/>
        </p:nvSpPr>
        <p:spPr>
          <a:xfrm>
            <a:off x="320842" y="1475874"/>
            <a:ext cx="4924926" cy="2308324"/>
          </a:xfrm>
          <a:prstGeom prst="rect">
            <a:avLst/>
          </a:prstGeom>
          <a:noFill/>
        </p:spPr>
        <p:txBody>
          <a:bodyPr wrap="square" rtlCol="0">
            <a:spAutoFit/>
          </a:bodyPr>
          <a:lstStyle/>
          <a:p>
            <a:r>
              <a:rPr lang="en-US" sz="2400" dirty="0"/>
              <a:t>This analysis helps determine the logistical feasibility of each launch site. For example, the selected site is close to major infrastructure, which is ideal for transporting heavy payloads and coordinating recovery missions.</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92488"/>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pie chart displays the proportion of successful launches at each SpaceX launch site. KSC LC-39A leads with 41.7% of the total successful missions, followed by CCAFS LC-40 at 29.2%. This chart helps identify which sites have been the most active and successful historically, providing insight into operational efficiency and reliability.</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Success Counts by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29609BA-5538-4B66-847D-F02036FF21A3}"/>
              </a:ext>
            </a:extLst>
          </p:cNvPr>
          <p:cNvPicPr>
            <a:picLocks noChangeAspect="1"/>
          </p:cNvPicPr>
          <p:nvPr/>
        </p:nvPicPr>
        <p:blipFill>
          <a:blip r:embed="rId3"/>
          <a:stretch>
            <a:fillRect/>
          </a:stretch>
        </p:blipFill>
        <p:spPr>
          <a:xfrm>
            <a:off x="926521" y="3384371"/>
            <a:ext cx="11265479" cy="34736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3831681"/>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368959" y="40348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Success Rate at KSC LC-39A</a:t>
            </a:r>
            <a:endParaRPr lang="en-US" dirty="0">
              <a:solidFill>
                <a:srgbClr val="0B49CB"/>
              </a:solidFill>
              <a:latin typeface="Abadi"/>
            </a:endParaRPr>
          </a:p>
        </p:txBody>
      </p:sp>
      <p:pic>
        <p:nvPicPr>
          <p:cNvPr id="17410" name="Picture 2" descr="Uploaded image">
            <a:extLst>
              <a:ext uri="{FF2B5EF4-FFF2-40B4-BE49-F238E27FC236}">
                <a16:creationId xmlns:a16="http://schemas.microsoft.com/office/drawing/2014/main" id="{EB835A53-9310-417D-8235-C3B9DCD69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17369"/>
            <a:ext cx="12192000" cy="36337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6D7AB2-D270-45B8-B4F6-1D09EBDAD9B5}"/>
              </a:ext>
            </a:extLst>
          </p:cNvPr>
          <p:cNvSpPr txBox="1"/>
          <p:nvPr/>
        </p:nvSpPr>
        <p:spPr>
          <a:xfrm>
            <a:off x="0" y="1315453"/>
            <a:ext cx="12192000" cy="1938992"/>
          </a:xfrm>
          <a:prstGeom prst="rect">
            <a:avLst/>
          </a:prstGeom>
          <a:noFill/>
        </p:spPr>
        <p:txBody>
          <a:bodyPr wrap="square" rtlCol="0">
            <a:spAutoFit/>
          </a:bodyPr>
          <a:lstStyle/>
          <a:p>
            <a:r>
              <a:rPr lang="en-US" sz="2400" dirty="0"/>
              <a:t>This pie chart displays the </a:t>
            </a:r>
            <a:r>
              <a:rPr lang="en-US" sz="2400" b="1" dirty="0"/>
              <a:t>success vs. failure distribution</a:t>
            </a:r>
            <a:r>
              <a:rPr lang="en-US" sz="2400" dirty="0"/>
              <a:t> for the launch site </a:t>
            </a:r>
            <a:r>
              <a:rPr lang="en-US" sz="2400" b="1" dirty="0"/>
              <a:t>KSC LC-39A</a:t>
            </a:r>
            <a:r>
              <a:rPr lang="en-US" sz="2400" dirty="0"/>
              <a:t>, which had the highest launch success ratio among all SpaceX launch sites. As seen in the chart, </a:t>
            </a:r>
            <a:r>
              <a:rPr lang="en-US" sz="2400" b="1" dirty="0"/>
              <a:t>successes make up 76.9%</a:t>
            </a:r>
            <a:r>
              <a:rPr lang="en-US" sz="2400" dirty="0"/>
              <a:t> of launches from this site, with </a:t>
            </a:r>
            <a:r>
              <a:rPr lang="en-US" sz="2400" b="1" dirty="0"/>
              <a:t>failures at 23.1%</a:t>
            </a:r>
            <a:r>
              <a:rPr lang="en-US" sz="2400" dirty="0"/>
              <a:t>. This high success rate highlights KSC LC-39A’s reliability as a launch location and justifies its selection for deeper analysis in the dashboard.</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530113" cy="3350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3" name="Rectangle 2">
            <a:extLst>
              <a:ext uri="{FF2B5EF4-FFF2-40B4-BE49-F238E27FC236}">
                <a16:creationId xmlns:a16="http://schemas.microsoft.com/office/drawing/2014/main" id="{32DE2825-1FF5-45A2-9700-11C50FCF8AA4}"/>
              </a:ext>
            </a:extLst>
          </p:cNvPr>
          <p:cNvSpPr>
            <a:spLocks noChangeArrowheads="1"/>
          </p:cNvSpPr>
          <p:nvPr/>
        </p:nvSpPr>
        <p:spPr bwMode="auto">
          <a:xfrm>
            <a:off x="481262" y="1646301"/>
            <a:ext cx="226791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8" name="TextBox 7">
            <a:extLst>
              <a:ext uri="{FF2B5EF4-FFF2-40B4-BE49-F238E27FC236}">
                <a16:creationId xmlns:a16="http://schemas.microsoft.com/office/drawing/2014/main" id="{D4B46172-457E-4FC6-BF69-6DE02B0DE77A}"/>
              </a:ext>
            </a:extLst>
          </p:cNvPr>
          <p:cNvSpPr txBox="1"/>
          <p:nvPr/>
        </p:nvSpPr>
        <p:spPr>
          <a:xfrm>
            <a:off x="529390" y="1593469"/>
            <a:ext cx="11662610" cy="255454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SpaceX aims to reduce launch costs via first-stage recovery.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Challenge: Predict which conditions lead to successful landings.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Our goal: Build a data-driven, interactive system to analyze and predict outcomes</a:t>
            </a:r>
            <a:endParaRPr lang="en-US" sz="32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E946A70E-4364-4A6F-BAE3-FEE1BD05B1DB}"/>
              </a:ext>
            </a:extLst>
          </p:cNvPr>
          <p:cNvPicPr>
            <a:picLocks noChangeAspect="1"/>
          </p:cNvPicPr>
          <p:nvPr/>
        </p:nvPicPr>
        <p:blipFill>
          <a:blip r:embed="rId3"/>
          <a:stretch>
            <a:fillRect/>
          </a:stretch>
        </p:blipFill>
        <p:spPr>
          <a:xfrm>
            <a:off x="323240" y="2228348"/>
            <a:ext cx="11868760" cy="4686541"/>
          </a:xfrm>
          <a:prstGeom prst="rect">
            <a:avLst/>
          </a:prstGeom>
        </p:spPr>
      </p:pic>
      <p:sp>
        <p:nvSpPr>
          <p:cNvPr id="6" name="TextBox 5">
            <a:extLst>
              <a:ext uri="{FF2B5EF4-FFF2-40B4-BE49-F238E27FC236}">
                <a16:creationId xmlns:a16="http://schemas.microsoft.com/office/drawing/2014/main" id="{71746FC8-1BA2-4D37-A0D0-905F02B2E96F}"/>
              </a:ext>
            </a:extLst>
          </p:cNvPr>
          <p:cNvSpPr txBox="1"/>
          <p:nvPr/>
        </p:nvSpPr>
        <p:spPr>
          <a:xfrm>
            <a:off x="323240" y="1347537"/>
            <a:ext cx="11114781" cy="1323439"/>
          </a:xfrm>
          <a:prstGeom prst="rect">
            <a:avLst/>
          </a:prstGeom>
          <a:noFill/>
        </p:spPr>
        <p:txBody>
          <a:bodyPr wrap="square" rtlCol="0">
            <a:spAutoFit/>
          </a:bodyPr>
          <a:lstStyle/>
          <a:p>
            <a:r>
              <a:rPr lang="en-US" sz="2000" dirty="0">
                <a:latin typeface="Abadi" panose="020B0604020104020204" pitchFamily="34" charset="0"/>
              </a:rPr>
              <a:t>This scatter plot shows payload mass vs. launch outcome at KSC LC-39A across booster versions. The full slider range (0–10,000 kg) reveals that all booster types (FT, B4, B5) achieve success, though FT dominates. Failures mostly occur at higher payloads, but success isn’t limited to lighter missions.</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523885"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ANSWER: Decision Tree is best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FCCBADE4-A30E-4DAD-8C67-D2DC3E92FD65}"/>
              </a:ext>
            </a:extLst>
          </p:cNvPr>
          <p:cNvPicPr>
            <a:picLocks noChangeAspect="1"/>
          </p:cNvPicPr>
          <p:nvPr/>
        </p:nvPicPr>
        <p:blipFill>
          <a:blip r:embed="rId3"/>
          <a:stretch>
            <a:fillRect/>
          </a:stretch>
        </p:blipFill>
        <p:spPr>
          <a:xfrm>
            <a:off x="5506585" y="2082115"/>
            <a:ext cx="6688478" cy="477588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283252"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Confusion Matrix Explanation (Best Performing Model - Decision Tree):</a:t>
            </a:r>
            <a:r>
              <a:rPr lang="en-US" sz="1800" dirty="0"/>
              <a:t>The confusion matrix shows that the Decision Tree classifier accurately predicted 5 out of 6 “did not land” cases and 11 out of 12 “landed” cases. This demonstrates a high classification performance with minimal misclassifications (just one error in each class). The model exhibits strong reliability for both classes.</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65A77DB-8FC2-417D-A934-21188A98E21F}"/>
              </a:ext>
            </a:extLst>
          </p:cNvPr>
          <p:cNvPicPr>
            <a:picLocks noChangeAspect="1"/>
          </p:cNvPicPr>
          <p:nvPr/>
        </p:nvPicPr>
        <p:blipFill>
          <a:blip r:embed="rId3"/>
          <a:stretch>
            <a:fillRect/>
          </a:stretch>
        </p:blipFill>
        <p:spPr>
          <a:xfrm>
            <a:off x="5807242" y="1257407"/>
            <a:ext cx="6417847" cy="560059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3"/>
            <a:ext cx="10684052" cy="4605957"/>
          </a:xfrm>
          <a:prstGeom prst="rect">
            <a:avLst/>
          </a:prstGeom>
        </p:spPr>
        <p:txBody>
          <a:bodyPr>
            <a:normAutofit fontScale="85000" lnSpcReduction="20000"/>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Predictive models can accurately forecast SpaceX landing outcomes Machine learning model especially the Decision Tree classifier achieved up to 94% accuracy, proving that historical launch data can be effectively used to predict future mission success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.Key features like booster version, payload mass, and launch site drive mission success Feature engineering and EDA identified these variables as the most influential in determining whether a launch would result in a successful landing.</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Decision Trees outperform other classifiers while offering interpretability Compared to SVM, Logistic Regression, and KNN, the Decision Tree not only delivered the best accuracy but also provided clear decision rules, making it suitable for real-world operational use.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Cross-validation and hyperparameter tuning are essential for robust models Using 10-fold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ensured that model performance was not dependent on a single train-test split, increasing confidence in the results.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Visual analytics and geospatial tools enhance insight and communication Tools like Folium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allowed for interactive, spatial, and statistical exploration of the data, turning raw numbers into actionable insights for both technical and non-technical stakeholders.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A11481-F575-47FF-8E0F-3F1FDFC46360}"/>
              </a:ext>
            </a:extLst>
          </p:cNvPr>
          <p:cNvSpPr>
            <a:spLocks noGrp="1"/>
          </p:cNvSpPr>
          <p:nvPr>
            <p:ph type="ftr" sz="quarter" idx="10"/>
          </p:nvPr>
        </p:nvSpPr>
        <p:spPr/>
        <p:txBody>
          <a:bodyPr/>
          <a:lstStyle/>
          <a:p>
            <a:r>
              <a:rPr lang="en-US"/>
              <a:t>github.com/Runada1x/coursera-stuff</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
        <p:nvSpPr>
          <p:cNvPr id="4" name="Footer Placeholder 3">
            <a:extLst>
              <a:ext uri="{FF2B5EF4-FFF2-40B4-BE49-F238E27FC236}">
                <a16:creationId xmlns:a16="http://schemas.microsoft.com/office/drawing/2014/main" id="{3B9AAED3-CAA6-481B-B2CD-56B6CBA6B874}"/>
              </a:ext>
            </a:extLst>
          </p:cNvPr>
          <p:cNvSpPr>
            <a:spLocks noGrp="1"/>
          </p:cNvSpPr>
          <p:nvPr>
            <p:ph type="ftr" sz="quarter" idx="11"/>
          </p:nvPr>
        </p:nvSpPr>
        <p:spPr/>
        <p:txBody>
          <a:bodyPr/>
          <a:lstStyle/>
          <a:p>
            <a:r>
              <a:rPr lang="en-US"/>
              <a:t>github.com/Runada1x/coursera-stuff</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1299"/>
            <a:ext cx="10515600" cy="4351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Used SpaceX API to retrieve launch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Complemented with manual CSV files and web scraping for booster details.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Data sources: REST API (SpaceX), Web (Wikipedia), and cloud-hosted CSVs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DA746D08-6FB5-4A7A-97E9-4B0517CDE914}"/>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(https://github.com/Runada1x/coursera-stuff/blob/main/jupyter-labs-webscraping%20(1).ipynb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3074" name="Picture 2" descr="Generated image">
            <a:extLst>
              <a:ext uri="{FF2B5EF4-FFF2-40B4-BE49-F238E27FC236}">
                <a16:creationId xmlns:a16="http://schemas.microsoft.com/office/drawing/2014/main" id="{8382E0D1-5C20-4B60-81E8-D6B0B86F6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262" y="1236088"/>
            <a:ext cx="3810000" cy="534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78AA89C7-453D-4700-B04C-B693798E4CBB}"/>
              </a:ext>
            </a:extLst>
          </p:cNvPr>
          <p:cNvPicPr>
            <a:picLocks noChangeAspect="1"/>
          </p:cNvPicPr>
          <p:nvPr/>
        </p:nvPicPr>
        <p:blipFill>
          <a:blip r:embed="rId3"/>
          <a:stretch>
            <a:fillRect/>
          </a:stretch>
        </p:blipFill>
        <p:spPr>
          <a:xfrm>
            <a:off x="8091342" y="707013"/>
            <a:ext cx="4100658" cy="615098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1492</TotalTime>
  <Words>2545</Words>
  <Application>Microsoft Office PowerPoint</Application>
  <PresentationFormat>Widescreen</PresentationFormat>
  <Paragraphs>167</Paragraphs>
  <Slides>45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Oghenerunor Idolor</cp:lastModifiedBy>
  <cp:revision>223</cp:revision>
  <dcterms:created xsi:type="dcterms:W3CDTF">2021-04-29T18:58:34Z</dcterms:created>
  <dcterms:modified xsi:type="dcterms:W3CDTF">2025-05-08T10:02:35Z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